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mo Bold" charset="1" panose="020B0704020202020204"/>
      <p:regular r:id="rId18"/>
    </p:embeddedFont>
    <p:embeddedFont>
      <p:font typeface="Arimo" charset="1" panose="020B0604020202020204"/>
      <p:regular r:id="rId19"/>
    </p:embeddedFont>
    <p:embeddedFont>
      <p:font typeface="Consolas" charset="1" panose="020B060902020403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notesSlides/notesSlide2.xml" Type="http://schemas.openxmlformats.org/officeDocument/2006/relationships/notesSlide"/><Relationship Id="rId21" Target="notesSlides/notesSlide3.xml" Type="http://schemas.openxmlformats.org/officeDocument/2006/relationships/notesSlide"/><Relationship Id="rId22" Target="notesSlides/notesSlide4.xml" Type="http://schemas.openxmlformats.org/officeDocument/2006/relationships/notesSlide"/><Relationship Id="rId23" Target="fonts/font23.fntdata" Type="http://schemas.openxmlformats.org/officeDocument/2006/relationships/font"/><Relationship Id="rId24" Target="notesSlides/notesSlide5.xml" Type="http://schemas.openxmlformats.org/officeDocument/2006/relationships/notesSlide"/><Relationship Id="rId25" Target="notesSlides/notesSlide6.xml" Type="http://schemas.openxmlformats.org/officeDocument/2006/relationships/notesSlide"/><Relationship Id="rId26" Target="notesSlides/notesSlide7.xml" Type="http://schemas.openxmlformats.org/officeDocument/2006/relationships/notesSlide"/><Relationship Id="rId27" Target="notesSlides/notesSlide8.xml" Type="http://schemas.openxmlformats.org/officeDocument/2006/relationships/notesSlide"/><Relationship Id="rId28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1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C06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EBD4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087100" y="0"/>
            <a:ext cx="7200900" cy="10287000"/>
            <a:chOff x="0" y="0"/>
            <a:chExt cx="96012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601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6012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3147864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Customer Segmentation and Churn Prediction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5297389"/>
            <a:ext cx="9445526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Using RFM &amp; K-Means for Enhanced Customer Insights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6069955"/>
            <a:ext cx="944552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Presented by Ishimwe Honore for the Introduction to Big Data Analytics course at Adventist University of Central Africa on August 4, 2025.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C06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EBD4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49226" y="707678"/>
            <a:ext cx="12725995" cy="588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2"/>
              </a:lnSpc>
            </a:pPr>
            <a:r>
              <a:rPr lang="en-US" sz="3437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The Challenge: Identifying Customer Value &amp; Retention Risks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49226" y="1759149"/>
            <a:ext cx="7979717" cy="7979717"/>
            <a:chOff x="0" y="0"/>
            <a:chExt cx="10639623" cy="10639623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10639679" cy="10639679"/>
            </a:xfrm>
            <a:custGeom>
              <a:avLst/>
              <a:gdLst/>
              <a:ahLst/>
              <a:cxnLst/>
              <a:rect r="r" b="b" t="t" l="l"/>
              <a:pathLst>
                <a:path h="10639679" w="10639679">
                  <a:moveTo>
                    <a:pt x="0" y="0"/>
                  </a:moveTo>
                  <a:lnTo>
                    <a:pt x="10639679" y="0"/>
                  </a:lnTo>
                  <a:lnTo>
                    <a:pt x="10639679" y="10639679"/>
                  </a:lnTo>
                  <a:lnTo>
                    <a:pt x="0" y="106396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9368581" y="1718072"/>
            <a:ext cx="7979717" cy="680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Businesses often struggle to differentiate between loyal and inactive customers.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68581" y="2555379"/>
            <a:ext cx="7979717" cy="680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A lack of data-driven strategies leads to ineffective targeting and significant revenue loss.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68581" y="3392686"/>
            <a:ext cx="7979717" cy="680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Our goal: Implement RFM and K-Means clustering to segment customers and accurately predict churn behavior.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C06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EBD4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2042666"/>
            <a:ext cx="15791706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Dataset Foundation: Online Retail Transactions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3561309"/>
            <a:ext cx="9505355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Source: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Online Retail Dataset from UCI Machine Learning Repository.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4567684"/>
            <a:ext cx="9505355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Scope: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Contains transactional data from a UK-based online retailer.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120431"/>
            <a:ext cx="9505355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Period: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Covers sales activities between December 1, 2010, and December 9, 2011.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6126807"/>
            <a:ext cx="9505355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Volume: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Approximately 500,000 rows of transaction records, structured across 8 columns.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198870" y="3656410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Key Columns: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198870" y="4316165"/>
            <a:ext cx="6106269" cy="1031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InvoiceDate: Timestamp of each transaction.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198870" y="5341590"/>
            <a:ext cx="6106269" cy="577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Quantity: Number of items purchased.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198870" y="5913387"/>
            <a:ext cx="6106269" cy="577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UnitPrice: Cost per item.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198870" y="6485185"/>
            <a:ext cx="6106269" cy="1031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CustomerID: Unique identifier for each customer.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198870" y="7510611"/>
            <a:ext cx="6106269" cy="577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Country: Origin of the customer.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C06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EBD4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428899"/>
            <a:ext cx="1337220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Data Refinement: Ensuring Data Quality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87475" y="3359497"/>
            <a:ext cx="8055025" cy="293042"/>
            <a:chOff x="0" y="0"/>
            <a:chExt cx="10740033" cy="39072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10727309" cy="378079"/>
            </a:xfrm>
            <a:custGeom>
              <a:avLst/>
              <a:gdLst/>
              <a:ahLst/>
              <a:cxnLst/>
              <a:rect r="r" b="b" t="t" l="l"/>
              <a:pathLst>
                <a:path h="378079" w="10727309">
                  <a:moveTo>
                    <a:pt x="0" y="188976"/>
                  </a:moveTo>
                  <a:cubicBezTo>
                    <a:pt x="0" y="84582"/>
                    <a:pt x="87376" y="0"/>
                    <a:pt x="195072" y="0"/>
                  </a:cubicBezTo>
                  <a:lnTo>
                    <a:pt x="10532237" y="0"/>
                  </a:lnTo>
                  <a:cubicBezTo>
                    <a:pt x="10640060" y="0"/>
                    <a:pt x="10727309" y="84582"/>
                    <a:pt x="10727309" y="188976"/>
                  </a:cubicBezTo>
                  <a:cubicBezTo>
                    <a:pt x="10727309" y="293370"/>
                    <a:pt x="10639933" y="377952"/>
                    <a:pt x="10532237" y="377952"/>
                  </a:cubicBezTo>
                  <a:lnTo>
                    <a:pt x="195072" y="377952"/>
                  </a:lnTo>
                  <a:cubicBezTo>
                    <a:pt x="87376" y="378079"/>
                    <a:pt x="0" y="293370"/>
                    <a:pt x="0" y="188976"/>
                  </a:cubicBezTo>
                  <a:close/>
                </a:path>
              </a:pathLst>
            </a:custGeom>
            <a:solidFill>
              <a:srgbClr val="626C3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740009" cy="390779"/>
            </a:xfrm>
            <a:custGeom>
              <a:avLst/>
              <a:gdLst/>
              <a:ahLst/>
              <a:cxnLst/>
              <a:rect r="r" b="b" t="t" l="l"/>
              <a:pathLst>
                <a:path h="390779" w="10740009">
                  <a:moveTo>
                    <a:pt x="0" y="195326"/>
                  </a:moveTo>
                  <a:cubicBezTo>
                    <a:pt x="0" y="87249"/>
                    <a:pt x="90424" y="0"/>
                    <a:pt x="201422" y="0"/>
                  </a:cubicBezTo>
                  <a:lnTo>
                    <a:pt x="10538587" y="0"/>
                  </a:lnTo>
                  <a:lnTo>
                    <a:pt x="10538587" y="6350"/>
                  </a:lnTo>
                  <a:lnTo>
                    <a:pt x="10538587" y="0"/>
                  </a:lnTo>
                  <a:cubicBezTo>
                    <a:pt x="10649712" y="0"/>
                    <a:pt x="10740009" y="87249"/>
                    <a:pt x="10740009" y="195326"/>
                  </a:cubicBezTo>
                  <a:lnTo>
                    <a:pt x="10733659" y="195326"/>
                  </a:lnTo>
                  <a:lnTo>
                    <a:pt x="10740009" y="195326"/>
                  </a:lnTo>
                  <a:lnTo>
                    <a:pt x="10733659" y="195326"/>
                  </a:lnTo>
                  <a:lnTo>
                    <a:pt x="10740009" y="195326"/>
                  </a:lnTo>
                  <a:cubicBezTo>
                    <a:pt x="10740009" y="303403"/>
                    <a:pt x="10649585" y="390652"/>
                    <a:pt x="10538587" y="390652"/>
                  </a:cubicBezTo>
                  <a:lnTo>
                    <a:pt x="10538587" y="384302"/>
                  </a:lnTo>
                  <a:lnTo>
                    <a:pt x="10538587" y="390652"/>
                  </a:lnTo>
                  <a:lnTo>
                    <a:pt x="201422" y="390652"/>
                  </a:lnTo>
                  <a:lnTo>
                    <a:pt x="201422" y="384302"/>
                  </a:lnTo>
                  <a:lnTo>
                    <a:pt x="201422" y="390652"/>
                  </a:lnTo>
                  <a:cubicBezTo>
                    <a:pt x="90424" y="390779"/>
                    <a:pt x="0" y="303403"/>
                    <a:pt x="0" y="195326"/>
                  </a:cubicBezTo>
                  <a:lnTo>
                    <a:pt x="6350" y="195326"/>
                  </a:lnTo>
                  <a:lnTo>
                    <a:pt x="0" y="195326"/>
                  </a:lnTo>
                  <a:moveTo>
                    <a:pt x="12700" y="195326"/>
                  </a:moveTo>
                  <a:lnTo>
                    <a:pt x="6350" y="195326"/>
                  </a:lnTo>
                  <a:lnTo>
                    <a:pt x="12700" y="195326"/>
                  </a:lnTo>
                  <a:cubicBezTo>
                    <a:pt x="12700" y="296037"/>
                    <a:pt x="97028" y="377952"/>
                    <a:pt x="201422" y="377952"/>
                  </a:cubicBezTo>
                  <a:lnTo>
                    <a:pt x="10538587" y="377952"/>
                  </a:lnTo>
                  <a:cubicBezTo>
                    <a:pt x="10642981" y="377952"/>
                    <a:pt x="10727309" y="296037"/>
                    <a:pt x="10727309" y="195326"/>
                  </a:cubicBezTo>
                  <a:cubicBezTo>
                    <a:pt x="10727309" y="94615"/>
                    <a:pt x="10642981" y="12700"/>
                    <a:pt x="10538587" y="12700"/>
                  </a:cubicBezTo>
                  <a:lnTo>
                    <a:pt x="201422" y="12700"/>
                  </a:lnTo>
                  <a:lnTo>
                    <a:pt x="201422" y="6350"/>
                  </a:lnTo>
                  <a:lnTo>
                    <a:pt x="201422" y="12700"/>
                  </a:lnTo>
                  <a:cubicBezTo>
                    <a:pt x="97028" y="12700"/>
                    <a:pt x="12700" y="94615"/>
                    <a:pt x="12700" y="195326"/>
                  </a:cubicBezTo>
                  <a:close/>
                </a:path>
              </a:pathLst>
            </a:custGeom>
            <a:solidFill>
              <a:srgbClr val="7B8554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275755" y="3893195"/>
            <a:ext cx="5330578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Handling Missing Customer IDs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75755" y="4439543"/>
            <a:ext cx="7478465" cy="1031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Removed all entries where CustomerID was null, as these records cannot be attributed to specific customers.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245501" y="2934295"/>
            <a:ext cx="8055025" cy="293042"/>
            <a:chOff x="0" y="0"/>
            <a:chExt cx="10740033" cy="39072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10727309" cy="378079"/>
            </a:xfrm>
            <a:custGeom>
              <a:avLst/>
              <a:gdLst/>
              <a:ahLst/>
              <a:cxnLst/>
              <a:rect r="r" b="b" t="t" l="l"/>
              <a:pathLst>
                <a:path h="378079" w="10727309">
                  <a:moveTo>
                    <a:pt x="0" y="188976"/>
                  </a:moveTo>
                  <a:cubicBezTo>
                    <a:pt x="0" y="84582"/>
                    <a:pt x="87376" y="0"/>
                    <a:pt x="195072" y="0"/>
                  </a:cubicBezTo>
                  <a:lnTo>
                    <a:pt x="10532237" y="0"/>
                  </a:lnTo>
                  <a:cubicBezTo>
                    <a:pt x="10640060" y="0"/>
                    <a:pt x="10727309" y="84582"/>
                    <a:pt x="10727309" y="188976"/>
                  </a:cubicBezTo>
                  <a:cubicBezTo>
                    <a:pt x="10727309" y="293370"/>
                    <a:pt x="10639933" y="377952"/>
                    <a:pt x="10532237" y="377952"/>
                  </a:cubicBezTo>
                  <a:lnTo>
                    <a:pt x="195072" y="377952"/>
                  </a:lnTo>
                  <a:cubicBezTo>
                    <a:pt x="87376" y="378079"/>
                    <a:pt x="0" y="293370"/>
                    <a:pt x="0" y="188976"/>
                  </a:cubicBezTo>
                  <a:close/>
                </a:path>
              </a:pathLst>
            </a:custGeom>
            <a:solidFill>
              <a:srgbClr val="83792E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740009" cy="390779"/>
            </a:xfrm>
            <a:custGeom>
              <a:avLst/>
              <a:gdLst/>
              <a:ahLst/>
              <a:cxnLst/>
              <a:rect r="r" b="b" t="t" l="l"/>
              <a:pathLst>
                <a:path h="390779" w="10740009">
                  <a:moveTo>
                    <a:pt x="0" y="195326"/>
                  </a:moveTo>
                  <a:cubicBezTo>
                    <a:pt x="0" y="87249"/>
                    <a:pt x="90424" y="0"/>
                    <a:pt x="201422" y="0"/>
                  </a:cubicBezTo>
                  <a:lnTo>
                    <a:pt x="10538587" y="0"/>
                  </a:lnTo>
                  <a:lnTo>
                    <a:pt x="10538587" y="6350"/>
                  </a:lnTo>
                  <a:lnTo>
                    <a:pt x="10538587" y="0"/>
                  </a:lnTo>
                  <a:cubicBezTo>
                    <a:pt x="10649712" y="0"/>
                    <a:pt x="10740009" y="87249"/>
                    <a:pt x="10740009" y="195326"/>
                  </a:cubicBezTo>
                  <a:lnTo>
                    <a:pt x="10733659" y="195326"/>
                  </a:lnTo>
                  <a:lnTo>
                    <a:pt x="10740009" y="195326"/>
                  </a:lnTo>
                  <a:lnTo>
                    <a:pt x="10733659" y="195326"/>
                  </a:lnTo>
                  <a:lnTo>
                    <a:pt x="10740009" y="195326"/>
                  </a:lnTo>
                  <a:cubicBezTo>
                    <a:pt x="10740009" y="303403"/>
                    <a:pt x="10649585" y="390652"/>
                    <a:pt x="10538587" y="390652"/>
                  </a:cubicBezTo>
                  <a:lnTo>
                    <a:pt x="10538587" y="384302"/>
                  </a:lnTo>
                  <a:lnTo>
                    <a:pt x="10538587" y="390652"/>
                  </a:lnTo>
                  <a:lnTo>
                    <a:pt x="201422" y="390652"/>
                  </a:lnTo>
                  <a:lnTo>
                    <a:pt x="201422" y="384302"/>
                  </a:lnTo>
                  <a:lnTo>
                    <a:pt x="201422" y="390652"/>
                  </a:lnTo>
                  <a:cubicBezTo>
                    <a:pt x="90424" y="390779"/>
                    <a:pt x="0" y="303403"/>
                    <a:pt x="0" y="195326"/>
                  </a:cubicBezTo>
                  <a:lnTo>
                    <a:pt x="6350" y="195326"/>
                  </a:lnTo>
                  <a:lnTo>
                    <a:pt x="0" y="195326"/>
                  </a:lnTo>
                  <a:moveTo>
                    <a:pt x="12700" y="195326"/>
                  </a:moveTo>
                  <a:lnTo>
                    <a:pt x="6350" y="195326"/>
                  </a:lnTo>
                  <a:lnTo>
                    <a:pt x="12700" y="195326"/>
                  </a:lnTo>
                  <a:cubicBezTo>
                    <a:pt x="12700" y="296037"/>
                    <a:pt x="97028" y="377952"/>
                    <a:pt x="201422" y="377952"/>
                  </a:cubicBezTo>
                  <a:lnTo>
                    <a:pt x="10538587" y="377952"/>
                  </a:lnTo>
                  <a:cubicBezTo>
                    <a:pt x="10642981" y="377952"/>
                    <a:pt x="10727309" y="296037"/>
                    <a:pt x="10727309" y="195326"/>
                  </a:cubicBezTo>
                  <a:cubicBezTo>
                    <a:pt x="10727309" y="94615"/>
                    <a:pt x="10642981" y="12700"/>
                    <a:pt x="10538587" y="12700"/>
                  </a:cubicBezTo>
                  <a:lnTo>
                    <a:pt x="201422" y="12700"/>
                  </a:lnTo>
                  <a:lnTo>
                    <a:pt x="201422" y="6350"/>
                  </a:lnTo>
                  <a:lnTo>
                    <a:pt x="201422" y="12700"/>
                  </a:lnTo>
                  <a:cubicBezTo>
                    <a:pt x="97028" y="12700"/>
                    <a:pt x="12700" y="94615"/>
                    <a:pt x="12700" y="195326"/>
                  </a:cubicBezTo>
                  <a:close/>
                </a:path>
              </a:pathLst>
            </a:custGeom>
            <a:solidFill>
              <a:srgbClr val="9C9247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533781" y="3467992"/>
            <a:ext cx="4958358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Filtering Invalid Transactions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33781" y="4014341"/>
            <a:ext cx="7478465" cy="1031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Eliminated transactions with negative UnitPrice or quantities, which represent returns or erroneous entries.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87475" y="6387107"/>
            <a:ext cx="8055025" cy="293043"/>
            <a:chOff x="0" y="0"/>
            <a:chExt cx="10740033" cy="39072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10727309" cy="378079"/>
            </a:xfrm>
            <a:custGeom>
              <a:avLst/>
              <a:gdLst/>
              <a:ahLst/>
              <a:cxnLst/>
              <a:rect r="r" b="b" t="t" l="l"/>
              <a:pathLst>
                <a:path h="378079" w="10727309">
                  <a:moveTo>
                    <a:pt x="0" y="188976"/>
                  </a:moveTo>
                  <a:cubicBezTo>
                    <a:pt x="0" y="84582"/>
                    <a:pt x="87376" y="0"/>
                    <a:pt x="195072" y="0"/>
                  </a:cubicBezTo>
                  <a:lnTo>
                    <a:pt x="10532237" y="0"/>
                  </a:lnTo>
                  <a:cubicBezTo>
                    <a:pt x="10640060" y="0"/>
                    <a:pt x="10727309" y="84582"/>
                    <a:pt x="10727309" y="188976"/>
                  </a:cubicBezTo>
                  <a:cubicBezTo>
                    <a:pt x="10727309" y="293370"/>
                    <a:pt x="10639933" y="377952"/>
                    <a:pt x="10532237" y="377952"/>
                  </a:cubicBezTo>
                  <a:lnTo>
                    <a:pt x="195072" y="377952"/>
                  </a:lnTo>
                  <a:cubicBezTo>
                    <a:pt x="87376" y="378079"/>
                    <a:pt x="0" y="293370"/>
                    <a:pt x="0" y="188976"/>
                  </a:cubicBezTo>
                  <a:close/>
                </a:path>
              </a:pathLst>
            </a:custGeom>
            <a:solidFill>
              <a:srgbClr val="E8AF3B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740009" cy="390779"/>
            </a:xfrm>
            <a:custGeom>
              <a:avLst/>
              <a:gdLst/>
              <a:ahLst/>
              <a:cxnLst/>
              <a:rect r="r" b="b" t="t" l="l"/>
              <a:pathLst>
                <a:path h="390779" w="10740009">
                  <a:moveTo>
                    <a:pt x="0" y="195326"/>
                  </a:moveTo>
                  <a:cubicBezTo>
                    <a:pt x="0" y="87249"/>
                    <a:pt x="90424" y="0"/>
                    <a:pt x="201422" y="0"/>
                  </a:cubicBezTo>
                  <a:lnTo>
                    <a:pt x="10538587" y="0"/>
                  </a:lnTo>
                  <a:lnTo>
                    <a:pt x="10538587" y="6350"/>
                  </a:lnTo>
                  <a:lnTo>
                    <a:pt x="10538587" y="0"/>
                  </a:lnTo>
                  <a:cubicBezTo>
                    <a:pt x="10649712" y="0"/>
                    <a:pt x="10740009" y="87249"/>
                    <a:pt x="10740009" y="195326"/>
                  </a:cubicBezTo>
                  <a:lnTo>
                    <a:pt x="10733659" y="195326"/>
                  </a:lnTo>
                  <a:lnTo>
                    <a:pt x="10740009" y="195326"/>
                  </a:lnTo>
                  <a:lnTo>
                    <a:pt x="10733659" y="195326"/>
                  </a:lnTo>
                  <a:lnTo>
                    <a:pt x="10740009" y="195326"/>
                  </a:lnTo>
                  <a:cubicBezTo>
                    <a:pt x="10740009" y="303403"/>
                    <a:pt x="10649585" y="390652"/>
                    <a:pt x="10538587" y="390652"/>
                  </a:cubicBezTo>
                  <a:lnTo>
                    <a:pt x="10538587" y="384302"/>
                  </a:lnTo>
                  <a:lnTo>
                    <a:pt x="10538587" y="390652"/>
                  </a:lnTo>
                  <a:lnTo>
                    <a:pt x="201422" y="390652"/>
                  </a:lnTo>
                  <a:lnTo>
                    <a:pt x="201422" y="384302"/>
                  </a:lnTo>
                  <a:lnTo>
                    <a:pt x="201422" y="390652"/>
                  </a:lnTo>
                  <a:cubicBezTo>
                    <a:pt x="90424" y="390779"/>
                    <a:pt x="0" y="303403"/>
                    <a:pt x="0" y="195326"/>
                  </a:cubicBezTo>
                  <a:lnTo>
                    <a:pt x="6350" y="195326"/>
                  </a:lnTo>
                  <a:lnTo>
                    <a:pt x="0" y="195326"/>
                  </a:lnTo>
                  <a:moveTo>
                    <a:pt x="12700" y="195326"/>
                  </a:moveTo>
                  <a:lnTo>
                    <a:pt x="6350" y="195326"/>
                  </a:lnTo>
                  <a:lnTo>
                    <a:pt x="12700" y="195326"/>
                  </a:lnTo>
                  <a:cubicBezTo>
                    <a:pt x="12700" y="296037"/>
                    <a:pt x="97028" y="377952"/>
                    <a:pt x="201422" y="377952"/>
                  </a:cubicBezTo>
                  <a:lnTo>
                    <a:pt x="10538587" y="377952"/>
                  </a:lnTo>
                  <a:cubicBezTo>
                    <a:pt x="10642981" y="377952"/>
                    <a:pt x="10727309" y="296037"/>
                    <a:pt x="10727309" y="195326"/>
                  </a:cubicBezTo>
                  <a:cubicBezTo>
                    <a:pt x="10727309" y="94615"/>
                    <a:pt x="10642981" y="12700"/>
                    <a:pt x="10538587" y="12700"/>
                  </a:cubicBezTo>
                  <a:lnTo>
                    <a:pt x="201422" y="12700"/>
                  </a:lnTo>
                  <a:lnTo>
                    <a:pt x="201422" y="6350"/>
                  </a:lnTo>
                  <a:lnTo>
                    <a:pt x="201422" y="12700"/>
                  </a:lnTo>
                  <a:cubicBezTo>
                    <a:pt x="97028" y="12700"/>
                    <a:pt x="12700" y="94615"/>
                    <a:pt x="12700" y="195326"/>
                  </a:cubicBezTo>
                  <a:close/>
                </a:path>
              </a:pathLst>
            </a:custGeom>
            <a:solidFill>
              <a:srgbClr val="CE9521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75755" y="6920805"/>
            <a:ext cx="535007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Feature Engineering: Total Price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75755" y="7467154"/>
            <a:ext cx="7478465" cy="1050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Created a new crucial feature, TotalPrice, by multiplying Quantity and UnitPrice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245501" y="5961906"/>
            <a:ext cx="8055025" cy="293043"/>
            <a:chOff x="0" y="0"/>
            <a:chExt cx="10740033" cy="39072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6350" y="6350"/>
              <a:ext cx="10727309" cy="378079"/>
            </a:xfrm>
            <a:custGeom>
              <a:avLst/>
              <a:gdLst/>
              <a:ahLst/>
              <a:cxnLst/>
              <a:rect r="r" b="b" t="t" l="l"/>
              <a:pathLst>
                <a:path h="378079" w="10727309">
                  <a:moveTo>
                    <a:pt x="0" y="188976"/>
                  </a:moveTo>
                  <a:cubicBezTo>
                    <a:pt x="0" y="84582"/>
                    <a:pt x="87376" y="0"/>
                    <a:pt x="195072" y="0"/>
                  </a:cubicBezTo>
                  <a:lnTo>
                    <a:pt x="10532237" y="0"/>
                  </a:lnTo>
                  <a:cubicBezTo>
                    <a:pt x="10640060" y="0"/>
                    <a:pt x="10727309" y="84582"/>
                    <a:pt x="10727309" y="188976"/>
                  </a:cubicBezTo>
                  <a:cubicBezTo>
                    <a:pt x="10727309" y="293370"/>
                    <a:pt x="10639933" y="377952"/>
                    <a:pt x="10532237" y="377952"/>
                  </a:cubicBezTo>
                  <a:lnTo>
                    <a:pt x="195072" y="377952"/>
                  </a:lnTo>
                  <a:cubicBezTo>
                    <a:pt x="87376" y="378079"/>
                    <a:pt x="0" y="293370"/>
                    <a:pt x="0" y="188976"/>
                  </a:cubicBezTo>
                  <a:close/>
                </a:path>
              </a:pathLst>
            </a:custGeom>
            <a:solidFill>
              <a:srgbClr val="CC914D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740009" cy="390779"/>
            </a:xfrm>
            <a:custGeom>
              <a:avLst/>
              <a:gdLst/>
              <a:ahLst/>
              <a:cxnLst/>
              <a:rect r="r" b="b" t="t" l="l"/>
              <a:pathLst>
                <a:path h="390779" w="10740009">
                  <a:moveTo>
                    <a:pt x="0" y="195326"/>
                  </a:moveTo>
                  <a:cubicBezTo>
                    <a:pt x="0" y="87249"/>
                    <a:pt x="90424" y="0"/>
                    <a:pt x="201422" y="0"/>
                  </a:cubicBezTo>
                  <a:lnTo>
                    <a:pt x="10538587" y="0"/>
                  </a:lnTo>
                  <a:lnTo>
                    <a:pt x="10538587" y="6350"/>
                  </a:lnTo>
                  <a:lnTo>
                    <a:pt x="10538587" y="0"/>
                  </a:lnTo>
                  <a:cubicBezTo>
                    <a:pt x="10649712" y="0"/>
                    <a:pt x="10740009" y="87249"/>
                    <a:pt x="10740009" y="195326"/>
                  </a:cubicBezTo>
                  <a:lnTo>
                    <a:pt x="10733659" y="195326"/>
                  </a:lnTo>
                  <a:lnTo>
                    <a:pt x="10740009" y="195326"/>
                  </a:lnTo>
                  <a:lnTo>
                    <a:pt x="10733659" y="195326"/>
                  </a:lnTo>
                  <a:lnTo>
                    <a:pt x="10740009" y="195326"/>
                  </a:lnTo>
                  <a:cubicBezTo>
                    <a:pt x="10740009" y="303403"/>
                    <a:pt x="10649585" y="390652"/>
                    <a:pt x="10538587" y="390652"/>
                  </a:cubicBezTo>
                  <a:lnTo>
                    <a:pt x="10538587" y="384302"/>
                  </a:lnTo>
                  <a:lnTo>
                    <a:pt x="10538587" y="390652"/>
                  </a:lnTo>
                  <a:lnTo>
                    <a:pt x="201422" y="390652"/>
                  </a:lnTo>
                  <a:lnTo>
                    <a:pt x="201422" y="384302"/>
                  </a:lnTo>
                  <a:lnTo>
                    <a:pt x="201422" y="390652"/>
                  </a:lnTo>
                  <a:cubicBezTo>
                    <a:pt x="90424" y="390779"/>
                    <a:pt x="0" y="303403"/>
                    <a:pt x="0" y="195326"/>
                  </a:cubicBezTo>
                  <a:lnTo>
                    <a:pt x="6350" y="195326"/>
                  </a:lnTo>
                  <a:lnTo>
                    <a:pt x="0" y="195326"/>
                  </a:lnTo>
                  <a:moveTo>
                    <a:pt x="12700" y="195326"/>
                  </a:moveTo>
                  <a:lnTo>
                    <a:pt x="6350" y="195326"/>
                  </a:lnTo>
                  <a:lnTo>
                    <a:pt x="12700" y="195326"/>
                  </a:lnTo>
                  <a:cubicBezTo>
                    <a:pt x="12700" y="296037"/>
                    <a:pt x="97028" y="377952"/>
                    <a:pt x="201422" y="377952"/>
                  </a:cubicBezTo>
                  <a:lnTo>
                    <a:pt x="10538587" y="377952"/>
                  </a:lnTo>
                  <a:cubicBezTo>
                    <a:pt x="10642981" y="377952"/>
                    <a:pt x="10727309" y="296037"/>
                    <a:pt x="10727309" y="195326"/>
                  </a:cubicBezTo>
                  <a:cubicBezTo>
                    <a:pt x="10727309" y="94615"/>
                    <a:pt x="10642981" y="12700"/>
                    <a:pt x="10538587" y="12700"/>
                  </a:cubicBezTo>
                  <a:lnTo>
                    <a:pt x="201422" y="12700"/>
                  </a:lnTo>
                  <a:lnTo>
                    <a:pt x="201422" y="6350"/>
                  </a:lnTo>
                  <a:lnTo>
                    <a:pt x="201422" y="12700"/>
                  </a:lnTo>
                  <a:cubicBezTo>
                    <a:pt x="97028" y="12700"/>
                    <a:pt x="12700" y="94615"/>
                    <a:pt x="12700" y="195326"/>
                  </a:cubicBezTo>
                  <a:close/>
                </a:path>
              </a:pathLst>
            </a:custGeom>
            <a:solidFill>
              <a:srgbClr val="B27733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9533781" y="6467029"/>
            <a:ext cx="3544044" cy="528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03011"/>
                </a:solidFill>
                <a:latin typeface="Consolas"/>
                <a:ea typeface="Consolas"/>
                <a:cs typeface="Consolas"/>
                <a:sym typeface="Consolas"/>
              </a:rPr>
              <a:t>Outlier Mitigation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533781" y="7061001"/>
            <a:ext cx="7478465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Applied the Interquartile Range (IQR) method to detect and remove extreme outliers, ensuring data robustness.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C06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EBD4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761256" y="560040"/>
            <a:ext cx="8522791" cy="479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Exploratory Data Analysis: Unveiling Sales Patterns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1256" y="1364456"/>
            <a:ext cx="8210401" cy="558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Our initial exploration revealed critical insights into customer behavior and sales trends, paving the way for targeted strategies.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61256" y="2035820"/>
            <a:ext cx="8210401" cy="558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Geographic Concentration: The United Kingdom accounts for the vast majority of sales, indicating a primary market focus.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61256" y="2707184"/>
            <a:ext cx="8210401" cy="558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Seasonal Peaks: Sales consistently peak during the November-December holiday season, highlighting key promotional periods.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61256" y="3378547"/>
            <a:ext cx="8210401" cy="558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Purchase Volume: Most transactions involve smaller quantities of items, suggesting a tendency for frequent, smaller purchases.</a:t>
            </a:r>
          </a:p>
        </p:txBody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9325867" y="1410741"/>
            <a:ext cx="8210401" cy="8210401"/>
            <a:chOff x="0" y="0"/>
            <a:chExt cx="10947202" cy="10947202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10947146" cy="10947146"/>
            </a:xfrm>
            <a:custGeom>
              <a:avLst/>
              <a:gdLst/>
              <a:ahLst/>
              <a:cxnLst/>
              <a:rect r="r" b="b" t="t" l="l"/>
              <a:pathLst>
                <a:path h="10947146" w="10947146">
                  <a:moveTo>
                    <a:pt x="0" y="0"/>
                  </a:moveTo>
                  <a:lnTo>
                    <a:pt x="10947146" y="0"/>
                  </a:lnTo>
                  <a:lnTo>
                    <a:pt x="10947146" y="10947146"/>
                  </a:lnTo>
                  <a:lnTo>
                    <a:pt x="0" y="109471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9325867" y="10076260"/>
            <a:ext cx="8210401" cy="283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60238" indent="-80119" lvl="1">
              <a:lnSpc>
                <a:spcPts val="1750"/>
              </a:lnSpc>
              <a:buFont typeface="Arial"/>
              <a:buChar char="•"/>
            </a:pPr>
            <a:r>
              <a:rPr lang="en-US" sz="1062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Monthly Sales Trend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325867" y="10351889"/>
            <a:ext cx="8210401" cy="283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60238" indent="-80119" lvl="1">
              <a:lnSpc>
                <a:spcPts val="1750"/>
              </a:lnSpc>
              <a:buFont typeface="Arial"/>
              <a:buChar char="•"/>
            </a:pPr>
            <a:r>
              <a:rPr lang="en-US" sz="1062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Top 5 Countries by Revenue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325867" y="10627519"/>
            <a:ext cx="8210401" cy="283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60238" indent="-80119" lvl="1">
              <a:lnSpc>
                <a:spcPts val="1750"/>
              </a:lnSpc>
              <a:buFont typeface="Arial"/>
              <a:buChar char="•"/>
            </a:pPr>
            <a:r>
              <a:rPr lang="en-US" sz="1062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Quantity Distribution per Transaction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C06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EBD4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0451" y="731787"/>
            <a:ext cx="16307098" cy="1727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2"/>
              </a:lnSpc>
            </a:pPr>
            <a:r>
              <a:rPr lang="en-US" sz="5250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Customer Segmentation: RFM + K-Means Clustering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0451" y="3103066"/>
            <a:ext cx="3360688" cy="448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RFM Metrics: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0451" y="3725167"/>
            <a:ext cx="4997946" cy="955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We calculated three core metrics for each customer: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0451" y="4827537"/>
            <a:ext cx="4997946" cy="1386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74"/>
              </a:lnSpc>
              <a:buFont typeface="Arial"/>
              <a:buChar char="•"/>
            </a:pPr>
            <a:r>
              <a:rPr lang="en-US" b="true" sz="2062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Recency:</a:t>
            </a:r>
            <a:r>
              <a:rPr lang="en-US" sz="2062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Days since the customer's last purchase. Lower values indicate more recent engagement.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0451" y="6212384"/>
            <a:ext cx="4997946" cy="1386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74"/>
              </a:lnSpc>
              <a:buFont typeface="Arial"/>
              <a:buChar char="•"/>
            </a:pPr>
            <a:r>
              <a:rPr lang="en-US" b="true" sz="2062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Frequency:</a:t>
            </a:r>
            <a:r>
              <a:rPr lang="en-US" sz="2062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Total number of unique invoices. Higher values suggest more frequent purchases.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0451" y="7597229"/>
            <a:ext cx="4997946" cy="1816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74"/>
              </a:lnSpc>
              <a:buFont typeface="Arial"/>
              <a:buChar char="•"/>
            </a:pPr>
            <a:r>
              <a:rPr lang="en-US" b="true" sz="2062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Monetary:</a:t>
            </a:r>
            <a:r>
              <a:rPr lang="en-US" sz="2062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Total amount of money spent by the customer. Higher values signify greater customer value.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6653659" y="3165276"/>
            <a:ext cx="4997946" cy="5061942"/>
            <a:chOff x="0" y="0"/>
            <a:chExt cx="6663928" cy="6749257"/>
          </a:xfrm>
        </p:grpSpPr>
        <p:sp>
          <p:nvSpPr>
            <p:cNvPr name="Freeform 13" id="13" descr="preencoded.png"/>
            <p:cNvSpPr/>
            <p:nvPr/>
          </p:nvSpPr>
          <p:spPr>
            <a:xfrm flipH="false" flipV="false" rot="0">
              <a:off x="0" y="0"/>
              <a:ext cx="6663944" cy="6749288"/>
            </a:xfrm>
            <a:custGeom>
              <a:avLst/>
              <a:gdLst/>
              <a:ahLst/>
              <a:cxnLst/>
              <a:rect r="r" b="b" t="t" l="l"/>
              <a:pathLst>
                <a:path h="6749288" w="6663944">
                  <a:moveTo>
                    <a:pt x="0" y="0"/>
                  </a:moveTo>
                  <a:lnTo>
                    <a:pt x="6663944" y="0"/>
                  </a:lnTo>
                  <a:lnTo>
                    <a:pt x="6663944" y="6749288"/>
                  </a:lnTo>
                  <a:lnTo>
                    <a:pt x="0" y="67492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68" t="0" r="-67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316866" y="3103066"/>
            <a:ext cx="3360687" cy="448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K-Means Clustering: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316866" y="3725167"/>
            <a:ext cx="4997946" cy="1386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To group customers into distinct segments, we applied K-Means clustering: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316866" y="5257800"/>
            <a:ext cx="4997946" cy="1386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74"/>
              </a:lnSpc>
              <a:buFont typeface="Arial"/>
              <a:buChar char="•"/>
            </a:pPr>
            <a:r>
              <a:rPr lang="en-US" b="true" sz="2062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Clusters:</a:t>
            </a:r>
            <a:r>
              <a:rPr lang="en-US" sz="2062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Identified 4 distinct customer segments based on their RFM scores.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316866" y="6642646"/>
            <a:ext cx="4997946" cy="1816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74"/>
              </a:lnSpc>
              <a:buFont typeface="Arial"/>
              <a:buChar char="•"/>
            </a:pPr>
            <a:r>
              <a:rPr lang="en-US" b="true" sz="2062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Evaluation:</a:t>
            </a:r>
            <a:r>
              <a:rPr lang="en-US" sz="2062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The model achieved a Silhouette Score of approximately 0.6, indicating well-separated and cohesive clusters.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C06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EBD4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898029"/>
            <a:ext cx="14676387" cy="845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9"/>
              </a:lnSpc>
            </a:pPr>
            <a:r>
              <a:rPr lang="en-US" sz="4999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Predicting Churn: Identifying At-Risk Customers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2352229"/>
            <a:ext cx="3189685" cy="427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Defining Churn: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2958256"/>
            <a:ext cx="7163395" cy="1301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Customers with </a:t>
            </a:r>
            <a:r>
              <a:rPr lang="en-US" sz="2000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Recency greater than 180 days</a:t>
            </a:r>
            <a:r>
              <a:rPr lang="en-US" sz="2000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were classified as churned, indicating a significant period of inactivity.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4486126"/>
            <a:ext cx="6104632" cy="427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Model Selection: Decision Tree Classifier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5092154"/>
            <a:ext cx="7163395" cy="1301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We utilized a </a:t>
            </a:r>
            <a:r>
              <a:rPr lang="en-US" sz="2000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Decision Tree Classifier</a:t>
            </a:r>
            <a:r>
              <a:rPr lang="en-US" sz="2000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due to its interpretability and effectiveness in handling categorical and numerical data.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6546949"/>
            <a:ext cx="7163395" cy="892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b="true" sz="2000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Features:</a:t>
            </a:r>
            <a:r>
              <a:rPr lang="en-US" sz="2000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The model was trained using the RFM scores as predictive features.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7453015"/>
            <a:ext cx="7163395" cy="892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b="true" sz="2000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Accuracy:</a:t>
            </a:r>
            <a:r>
              <a:rPr lang="en-US" sz="2000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Achieved an accuracy of approximately </a:t>
            </a:r>
            <a:r>
              <a:rPr lang="en-US" b="true" sz="2000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80%</a:t>
            </a:r>
            <a:r>
              <a:rPr lang="en-US" sz="2000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in predicting churn.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2238" y="8359080"/>
            <a:ext cx="7163395" cy="892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b="true" sz="2000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Churn Rate:</a:t>
            </a:r>
            <a:r>
              <a:rPr lang="en-US" sz="2000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The model predicted that </a:t>
            </a:r>
            <a:r>
              <a:rPr lang="en-US" b="true" sz="2000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20-30%</a:t>
            </a:r>
            <a:r>
              <a:rPr lang="en-US" sz="2000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of the customer base was at risk of churning.</a:t>
            </a:r>
          </a:p>
        </p:txBody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8797081" y="2368600"/>
            <a:ext cx="8498532" cy="3062139"/>
            <a:chOff x="0" y="0"/>
            <a:chExt cx="11331377" cy="4082852"/>
          </a:xfrm>
        </p:grpSpPr>
        <p:sp>
          <p:nvSpPr>
            <p:cNvPr name="Freeform 15" id="15" descr="preencoded.png"/>
            <p:cNvSpPr/>
            <p:nvPr/>
          </p:nvSpPr>
          <p:spPr>
            <a:xfrm flipH="false" flipV="false" rot="0">
              <a:off x="0" y="0"/>
              <a:ext cx="11331321" cy="4082796"/>
            </a:xfrm>
            <a:custGeom>
              <a:avLst/>
              <a:gdLst/>
              <a:ahLst/>
              <a:cxnLst/>
              <a:rect r="r" b="b" t="t" l="l"/>
              <a:pathLst>
                <a:path h="4082796" w="11331321">
                  <a:moveTo>
                    <a:pt x="0" y="0"/>
                  </a:moveTo>
                  <a:lnTo>
                    <a:pt x="11331321" y="0"/>
                  </a:lnTo>
                  <a:lnTo>
                    <a:pt x="11331321" y="4082796"/>
                  </a:lnTo>
                  <a:lnTo>
                    <a:pt x="0" y="40827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62" t="0" r="-62" b="-1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C06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EBD4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305222"/>
            <a:ext cx="13681919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Interactive Insights: Power BI Dashboard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2823865"/>
            <a:ext cx="780588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A dynamic Power BI dashboard was developed to translate complex data into actionable insights, empowering stakeholders with intuitive visual analytics.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4439841"/>
            <a:ext cx="780588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Monthly Sales Trends: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Visualizations showing sales performance segmented by country, allowing for geographical analysis.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899845"/>
            <a:ext cx="780588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Cluster Summaries: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Detailed overviews of each customer segment, highlighting their unique characteristics and behaviors.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7359849"/>
            <a:ext cx="780588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Drill-Down Capabilities: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Interactive filters enable users to delve deeper into specific data points and refine their analysis.</a:t>
            </a:r>
          </a:p>
        </p:txBody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9499401" y="2992487"/>
            <a:ext cx="7805886" cy="4388644"/>
            <a:chOff x="0" y="0"/>
            <a:chExt cx="10407848" cy="5851525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10407904" cy="5851525"/>
            </a:xfrm>
            <a:custGeom>
              <a:avLst/>
              <a:gdLst/>
              <a:ahLst/>
              <a:cxnLst/>
              <a:rect r="r" b="b" t="t" l="l"/>
              <a:pathLst>
                <a:path h="5851525" w="10407904">
                  <a:moveTo>
                    <a:pt x="0" y="0"/>
                  </a:moveTo>
                  <a:lnTo>
                    <a:pt x="10407904" y="0"/>
                  </a:lnTo>
                  <a:lnTo>
                    <a:pt x="10407904" y="5851525"/>
                  </a:lnTo>
                  <a:lnTo>
                    <a:pt x="0" y="5851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" t="0" r="-1" b="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C06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EBD4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77801" y="821234"/>
            <a:ext cx="10373469" cy="930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Conclusion &amp; Future Directions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7801" y="2421136"/>
            <a:ext cx="3492401" cy="465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Key Takeaways: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73039" y="3195637"/>
            <a:ext cx="638026" cy="638026"/>
            <a:chOff x="0" y="0"/>
            <a:chExt cx="850702" cy="85070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37946" cy="837946"/>
            </a:xfrm>
            <a:custGeom>
              <a:avLst/>
              <a:gdLst/>
              <a:ahLst/>
              <a:cxnLst/>
              <a:rect r="r" b="b" t="t" l="l"/>
              <a:pathLst>
                <a:path h="837946" w="837946">
                  <a:moveTo>
                    <a:pt x="0" y="418973"/>
                  </a:moveTo>
                  <a:cubicBezTo>
                    <a:pt x="0" y="187579"/>
                    <a:pt x="187579" y="0"/>
                    <a:pt x="418973" y="0"/>
                  </a:cubicBezTo>
                  <a:cubicBezTo>
                    <a:pt x="650367" y="0"/>
                    <a:pt x="837946" y="187579"/>
                    <a:pt x="837946" y="418973"/>
                  </a:cubicBezTo>
                  <a:cubicBezTo>
                    <a:pt x="837946" y="650367"/>
                    <a:pt x="650367" y="837946"/>
                    <a:pt x="418973" y="837946"/>
                  </a:cubicBezTo>
                  <a:cubicBezTo>
                    <a:pt x="187579" y="837946"/>
                    <a:pt x="0" y="650367"/>
                    <a:pt x="0" y="418973"/>
                  </a:cubicBezTo>
                  <a:close/>
                </a:path>
              </a:pathLst>
            </a:custGeom>
            <a:solidFill>
              <a:srgbClr val="626C3B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50646" cy="850646"/>
            </a:xfrm>
            <a:custGeom>
              <a:avLst/>
              <a:gdLst/>
              <a:ahLst/>
              <a:cxnLst/>
              <a:rect r="r" b="b" t="t" l="l"/>
              <a:pathLst>
                <a:path h="850646" w="850646">
                  <a:moveTo>
                    <a:pt x="0" y="425323"/>
                  </a:moveTo>
                  <a:cubicBezTo>
                    <a:pt x="0" y="190373"/>
                    <a:pt x="190373" y="0"/>
                    <a:pt x="425323" y="0"/>
                  </a:cubicBezTo>
                  <a:cubicBezTo>
                    <a:pt x="428879" y="0"/>
                    <a:pt x="431673" y="2794"/>
                    <a:pt x="431673" y="6350"/>
                  </a:cubicBezTo>
                  <a:lnTo>
                    <a:pt x="425323" y="6350"/>
                  </a:lnTo>
                  <a:lnTo>
                    <a:pt x="425323" y="0"/>
                  </a:lnTo>
                  <a:lnTo>
                    <a:pt x="425323" y="6350"/>
                  </a:lnTo>
                  <a:lnTo>
                    <a:pt x="425323" y="0"/>
                  </a:lnTo>
                  <a:cubicBezTo>
                    <a:pt x="660273" y="0"/>
                    <a:pt x="850646" y="190373"/>
                    <a:pt x="850646" y="425323"/>
                  </a:cubicBezTo>
                  <a:cubicBezTo>
                    <a:pt x="850646" y="428244"/>
                    <a:pt x="848614" y="430784"/>
                    <a:pt x="845820" y="431546"/>
                  </a:cubicBezTo>
                  <a:lnTo>
                    <a:pt x="844296" y="425323"/>
                  </a:lnTo>
                  <a:lnTo>
                    <a:pt x="850646" y="425323"/>
                  </a:lnTo>
                  <a:cubicBezTo>
                    <a:pt x="850646" y="660273"/>
                    <a:pt x="660273" y="850646"/>
                    <a:pt x="425323" y="850646"/>
                  </a:cubicBezTo>
                  <a:lnTo>
                    <a:pt x="425323" y="844296"/>
                  </a:lnTo>
                  <a:lnTo>
                    <a:pt x="425323" y="837946"/>
                  </a:lnTo>
                  <a:lnTo>
                    <a:pt x="425323" y="844296"/>
                  </a:lnTo>
                  <a:lnTo>
                    <a:pt x="425323" y="850646"/>
                  </a:lnTo>
                  <a:cubicBezTo>
                    <a:pt x="190373" y="850646"/>
                    <a:pt x="0" y="660273"/>
                    <a:pt x="0" y="425323"/>
                  </a:cubicBezTo>
                  <a:lnTo>
                    <a:pt x="6350" y="425323"/>
                  </a:lnTo>
                  <a:lnTo>
                    <a:pt x="0" y="425323"/>
                  </a:lnTo>
                  <a:moveTo>
                    <a:pt x="12700" y="425323"/>
                  </a:moveTo>
                  <a:lnTo>
                    <a:pt x="6350" y="425323"/>
                  </a:lnTo>
                  <a:lnTo>
                    <a:pt x="12700" y="425323"/>
                  </a:lnTo>
                  <a:cubicBezTo>
                    <a:pt x="12700" y="653288"/>
                    <a:pt x="197485" y="837946"/>
                    <a:pt x="425323" y="837946"/>
                  </a:cubicBezTo>
                  <a:cubicBezTo>
                    <a:pt x="428879" y="837946"/>
                    <a:pt x="431673" y="840740"/>
                    <a:pt x="431673" y="844296"/>
                  </a:cubicBezTo>
                  <a:cubicBezTo>
                    <a:pt x="431673" y="847852"/>
                    <a:pt x="428879" y="850646"/>
                    <a:pt x="425323" y="850646"/>
                  </a:cubicBezTo>
                  <a:cubicBezTo>
                    <a:pt x="421767" y="850646"/>
                    <a:pt x="418973" y="847852"/>
                    <a:pt x="418973" y="844296"/>
                  </a:cubicBezTo>
                  <a:cubicBezTo>
                    <a:pt x="418973" y="840740"/>
                    <a:pt x="421767" y="837946"/>
                    <a:pt x="425323" y="837946"/>
                  </a:cubicBezTo>
                  <a:cubicBezTo>
                    <a:pt x="653161" y="837946"/>
                    <a:pt x="837946" y="653161"/>
                    <a:pt x="837946" y="425323"/>
                  </a:cubicBezTo>
                  <a:cubicBezTo>
                    <a:pt x="837946" y="422402"/>
                    <a:pt x="839978" y="419862"/>
                    <a:pt x="842772" y="419100"/>
                  </a:cubicBezTo>
                  <a:lnTo>
                    <a:pt x="844296" y="425323"/>
                  </a:lnTo>
                  <a:lnTo>
                    <a:pt x="837946" y="425323"/>
                  </a:lnTo>
                  <a:cubicBezTo>
                    <a:pt x="837946" y="197485"/>
                    <a:pt x="653288" y="12700"/>
                    <a:pt x="425323" y="12700"/>
                  </a:cubicBezTo>
                  <a:cubicBezTo>
                    <a:pt x="421767" y="12700"/>
                    <a:pt x="418973" y="9906"/>
                    <a:pt x="418973" y="6350"/>
                  </a:cubicBezTo>
                  <a:lnTo>
                    <a:pt x="425323" y="6350"/>
                  </a:lnTo>
                  <a:lnTo>
                    <a:pt x="425323" y="12700"/>
                  </a:lnTo>
                  <a:cubicBezTo>
                    <a:pt x="197485" y="12700"/>
                    <a:pt x="12700" y="197485"/>
                    <a:pt x="12700" y="425323"/>
                  </a:cubicBezTo>
                  <a:close/>
                </a:path>
              </a:pathLst>
            </a:custGeom>
            <a:solidFill>
              <a:srgbClr val="7B8554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82501" y="3290812"/>
            <a:ext cx="418951" cy="485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85653" y="3186410"/>
            <a:ext cx="6917531" cy="998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Improved Targeting: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Segmentation allows for highly personalized marketing campaigns, increasing ROI.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73039" y="4738985"/>
            <a:ext cx="638026" cy="638026"/>
            <a:chOff x="0" y="0"/>
            <a:chExt cx="850702" cy="85070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837946" cy="837946"/>
            </a:xfrm>
            <a:custGeom>
              <a:avLst/>
              <a:gdLst/>
              <a:ahLst/>
              <a:cxnLst/>
              <a:rect r="r" b="b" t="t" l="l"/>
              <a:pathLst>
                <a:path h="837946" w="837946">
                  <a:moveTo>
                    <a:pt x="0" y="418973"/>
                  </a:moveTo>
                  <a:cubicBezTo>
                    <a:pt x="0" y="187579"/>
                    <a:pt x="187579" y="0"/>
                    <a:pt x="418973" y="0"/>
                  </a:cubicBezTo>
                  <a:cubicBezTo>
                    <a:pt x="650367" y="0"/>
                    <a:pt x="837946" y="187579"/>
                    <a:pt x="837946" y="418973"/>
                  </a:cubicBezTo>
                  <a:cubicBezTo>
                    <a:pt x="837946" y="650367"/>
                    <a:pt x="650367" y="837946"/>
                    <a:pt x="418973" y="837946"/>
                  </a:cubicBezTo>
                  <a:cubicBezTo>
                    <a:pt x="187579" y="837946"/>
                    <a:pt x="0" y="650367"/>
                    <a:pt x="0" y="418973"/>
                  </a:cubicBezTo>
                  <a:close/>
                </a:path>
              </a:pathLst>
            </a:custGeom>
            <a:solidFill>
              <a:srgbClr val="83792E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50646" cy="850646"/>
            </a:xfrm>
            <a:custGeom>
              <a:avLst/>
              <a:gdLst/>
              <a:ahLst/>
              <a:cxnLst/>
              <a:rect r="r" b="b" t="t" l="l"/>
              <a:pathLst>
                <a:path h="850646" w="850646">
                  <a:moveTo>
                    <a:pt x="0" y="425323"/>
                  </a:moveTo>
                  <a:cubicBezTo>
                    <a:pt x="0" y="190373"/>
                    <a:pt x="190373" y="0"/>
                    <a:pt x="425323" y="0"/>
                  </a:cubicBezTo>
                  <a:cubicBezTo>
                    <a:pt x="428879" y="0"/>
                    <a:pt x="431673" y="2794"/>
                    <a:pt x="431673" y="6350"/>
                  </a:cubicBezTo>
                  <a:lnTo>
                    <a:pt x="425323" y="6350"/>
                  </a:lnTo>
                  <a:lnTo>
                    <a:pt x="425323" y="0"/>
                  </a:lnTo>
                  <a:lnTo>
                    <a:pt x="425323" y="6350"/>
                  </a:lnTo>
                  <a:lnTo>
                    <a:pt x="425323" y="0"/>
                  </a:lnTo>
                  <a:cubicBezTo>
                    <a:pt x="660273" y="0"/>
                    <a:pt x="850646" y="190373"/>
                    <a:pt x="850646" y="425323"/>
                  </a:cubicBezTo>
                  <a:cubicBezTo>
                    <a:pt x="850646" y="428244"/>
                    <a:pt x="848614" y="430784"/>
                    <a:pt x="845820" y="431546"/>
                  </a:cubicBezTo>
                  <a:lnTo>
                    <a:pt x="844296" y="425323"/>
                  </a:lnTo>
                  <a:lnTo>
                    <a:pt x="850646" y="425323"/>
                  </a:lnTo>
                  <a:cubicBezTo>
                    <a:pt x="850646" y="660273"/>
                    <a:pt x="660273" y="850646"/>
                    <a:pt x="425323" y="850646"/>
                  </a:cubicBezTo>
                  <a:lnTo>
                    <a:pt x="425323" y="844296"/>
                  </a:lnTo>
                  <a:lnTo>
                    <a:pt x="425323" y="837946"/>
                  </a:lnTo>
                  <a:lnTo>
                    <a:pt x="425323" y="844296"/>
                  </a:lnTo>
                  <a:lnTo>
                    <a:pt x="425323" y="850646"/>
                  </a:lnTo>
                  <a:cubicBezTo>
                    <a:pt x="190373" y="850646"/>
                    <a:pt x="0" y="660273"/>
                    <a:pt x="0" y="425323"/>
                  </a:cubicBezTo>
                  <a:lnTo>
                    <a:pt x="6350" y="425323"/>
                  </a:lnTo>
                  <a:lnTo>
                    <a:pt x="0" y="425323"/>
                  </a:lnTo>
                  <a:moveTo>
                    <a:pt x="12700" y="425323"/>
                  </a:moveTo>
                  <a:lnTo>
                    <a:pt x="6350" y="425323"/>
                  </a:lnTo>
                  <a:lnTo>
                    <a:pt x="12700" y="425323"/>
                  </a:lnTo>
                  <a:cubicBezTo>
                    <a:pt x="12700" y="653288"/>
                    <a:pt x="197485" y="837946"/>
                    <a:pt x="425323" y="837946"/>
                  </a:cubicBezTo>
                  <a:cubicBezTo>
                    <a:pt x="428879" y="837946"/>
                    <a:pt x="431673" y="840740"/>
                    <a:pt x="431673" y="844296"/>
                  </a:cubicBezTo>
                  <a:cubicBezTo>
                    <a:pt x="431673" y="847852"/>
                    <a:pt x="428879" y="850646"/>
                    <a:pt x="425323" y="850646"/>
                  </a:cubicBezTo>
                  <a:cubicBezTo>
                    <a:pt x="421767" y="850646"/>
                    <a:pt x="418973" y="847852"/>
                    <a:pt x="418973" y="844296"/>
                  </a:cubicBezTo>
                  <a:cubicBezTo>
                    <a:pt x="418973" y="840740"/>
                    <a:pt x="421767" y="837946"/>
                    <a:pt x="425323" y="837946"/>
                  </a:cubicBezTo>
                  <a:cubicBezTo>
                    <a:pt x="653161" y="837946"/>
                    <a:pt x="837946" y="653161"/>
                    <a:pt x="837946" y="425323"/>
                  </a:cubicBezTo>
                  <a:cubicBezTo>
                    <a:pt x="837946" y="422402"/>
                    <a:pt x="839978" y="419862"/>
                    <a:pt x="842772" y="419100"/>
                  </a:cubicBezTo>
                  <a:lnTo>
                    <a:pt x="844296" y="425323"/>
                  </a:lnTo>
                  <a:lnTo>
                    <a:pt x="837946" y="425323"/>
                  </a:lnTo>
                  <a:cubicBezTo>
                    <a:pt x="837946" y="197485"/>
                    <a:pt x="653288" y="12700"/>
                    <a:pt x="425323" y="12700"/>
                  </a:cubicBezTo>
                  <a:cubicBezTo>
                    <a:pt x="421767" y="12700"/>
                    <a:pt x="418973" y="9906"/>
                    <a:pt x="418973" y="6350"/>
                  </a:cubicBezTo>
                  <a:lnTo>
                    <a:pt x="425323" y="6350"/>
                  </a:lnTo>
                  <a:lnTo>
                    <a:pt x="425323" y="12700"/>
                  </a:lnTo>
                  <a:cubicBezTo>
                    <a:pt x="197485" y="12700"/>
                    <a:pt x="12700" y="197485"/>
                    <a:pt x="12700" y="425323"/>
                  </a:cubicBezTo>
                  <a:close/>
                </a:path>
              </a:pathLst>
            </a:custGeom>
            <a:solidFill>
              <a:srgbClr val="9C9247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082501" y="4834161"/>
            <a:ext cx="418951" cy="485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85653" y="4729757"/>
            <a:ext cx="6917531" cy="998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Proactive Retention: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Early churn flagging enables timely interventions to retain at-risk customers.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73039" y="6282332"/>
            <a:ext cx="638026" cy="638026"/>
            <a:chOff x="0" y="0"/>
            <a:chExt cx="850702" cy="85070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837946" cy="837946"/>
            </a:xfrm>
            <a:custGeom>
              <a:avLst/>
              <a:gdLst/>
              <a:ahLst/>
              <a:cxnLst/>
              <a:rect r="r" b="b" t="t" l="l"/>
              <a:pathLst>
                <a:path h="837946" w="837946">
                  <a:moveTo>
                    <a:pt x="0" y="418973"/>
                  </a:moveTo>
                  <a:cubicBezTo>
                    <a:pt x="0" y="187579"/>
                    <a:pt x="187579" y="0"/>
                    <a:pt x="418973" y="0"/>
                  </a:cubicBezTo>
                  <a:cubicBezTo>
                    <a:pt x="650367" y="0"/>
                    <a:pt x="837946" y="187579"/>
                    <a:pt x="837946" y="418973"/>
                  </a:cubicBezTo>
                  <a:cubicBezTo>
                    <a:pt x="837946" y="650367"/>
                    <a:pt x="650367" y="837946"/>
                    <a:pt x="418973" y="837946"/>
                  </a:cubicBezTo>
                  <a:cubicBezTo>
                    <a:pt x="187579" y="837946"/>
                    <a:pt x="0" y="650367"/>
                    <a:pt x="0" y="418973"/>
                  </a:cubicBezTo>
                  <a:close/>
                </a:path>
              </a:pathLst>
            </a:custGeom>
            <a:solidFill>
              <a:srgbClr val="E8AF3B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50646" cy="850646"/>
            </a:xfrm>
            <a:custGeom>
              <a:avLst/>
              <a:gdLst/>
              <a:ahLst/>
              <a:cxnLst/>
              <a:rect r="r" b="b" t="t" l="l"/>
              <a:pathLst>
                <a:path h="850646" w="850646">
                  <a:moveTo>
                    <a:pt x="0" y="425323"/>
                  </a:moveTo>
                  <a:cubicBezTo>
                    <a:pt x="0" y="190373"/>
                    <a:pt x="190373" y="0"/>
                    <a:pt x="425323" y="0"/>
                  </a:cubicBezTo>
                  <a:cubicBezTo>
                    <a:pt x="428879" y="0"/>
                    <a:pt x="431673" y="2794"/>
                    <a:pt x="431673" y="6350"/>
                  </a:cubicBezTo>
                  <a:lnTo>
                    <a:pt x="425323" y="6350"/>
                  </a:lnTo>
                  <a:lnTo>
                    <a:pt x="425323" y="0"/>
                  </a:lnTo>
                  <a:lnTo>
                    <a:pt x="425323" y="6350"/>
                  </a:lnTo>
                  <a:lnTo>
                    <a:pt x="425323" y="0"/>
                  </a:lnTo>
                  <a:cubicBezTo>
                    <a:pt x="660273" y="0"/>
                    <a:pt x="850646" y="190373"/>
                    <a:pt x="850646" y="425323"/>
                  </a:cubicBezTo>
                  <a:cubicBezTo>
                    <a:pt x="850646" y="428244"/>
                    <a:pt x="848614" y="430784"/>
                    <a:pt x="845820" y="431546"/>
                  </a:cubicBezTo>
                  <a:lnTo>
                    <a:pt x="844296" y="425323"/>
                  </a:lnTo>
                  <a:lnTo>
                    <a:pt x="850646" y="425323"/>
                  </a:lnTo>
                  <a:cubicBezTo>
                    <a:pt x="850646" y="660273"/>
                    <a:pt x="660273" y="850646"/>
                    <a:pt x="425323" y="850646"/>
                  </a:cubicBezTo>
                  <a:lnTo>
                    <a:pt x="425323" y="844296"/>
                  </a:lnTo>
                  <a:lnTo>
                    <a:pt x="425323" y="837946"/>
                  </a:lnTo>
                  <a:lnTo>
                    <a:pt x="425323" y="844296"/>
                  </a:lnTo>
                  <a:lnTo>
                    <a:pt x="425323" y="850646"/>
                  </a:lnTo>
                  <a:cubicBezTo>
                    <a:pt x="190373" y="850646"/>
                    <a:pt x="0" y="660273"/>
                    <a:pt x="0" y="425323"/>
                  </a:cubicBezTo>
                  <a:lnTo>
                    <a:pt x="6350" y="425323"/>
                  </a:lnTo>
                  <a:lnTo>
                    <a:pt x="0" y="425323"/>
                  </a:lnTo>
                  <a:moveTo>
                    <a:pt x="12700" y="425323"/>
                  </a:moveTo>
                  <a:lnTo>
                    <a:pt x="6350" y="425323"/>
                  </a:lnTo>
                  <a:lnTo>
                    <a:pt x="12700" y="425323"/>
                  </a:lnTo>
                  <a:cubicBezTo>
                    <a:pt x="12700" y="653288"/>
                    <a:pt x="197485" y="837946"/>
                    <a:pt x="425323" y="837946"/>
                  </a:cubicBezTo>
                  <a:cubicBezTo>
                    <a:pt x="428879" y="837946"/>
                    <a:pt x="431673" y="840740"/>
                    <a:pt x="431673" y="844296"/>
                  </a:cubicBezTo>
                  <a:cubicBezTo>
                    <a:pt x="431673" y="847852"/>
                    <a:pt x="428879" y="850646"/>
                    <a:pt x="425323" y="850646"/>
                  </a:cubicBezTo>
                  <a:cubicBezTo>
                    <a:pt x="421767" y="850646"/>
                    <a:pt x="418973" y="847852"/>
                    <a:pt x="418973" y="844296"/>
                  </a:cubicBezTo>
                  <a:cubicBezTo>
                    <a:pt x="418973" y="840740"/>
                    <a:pt x="421767" y="837946"/>
                    <a:pt x="425323" y="837946"/>
                  </a:cubicBezTo>
                  <a:cubicBezTo>
                    <a:pt x="653161" y="837946"/>
                    <a:pt x="837946" y="653161"/>
                    <a:pt x="837946" y="425323"/>
                  </a:cubicBezTo>
                  <a:cubicBezTo>
                    <a:pt x="837946" y="422402"/>
                    <a:pt x="839978" y="419862"/>
                    <a:pt x="842772" y="419100"/>
                  </a:cubicBezTo>
                  <a:lnTo>
                    <a:pt x="844296" y="425323"/>
                  </a:lnTo>
                  <a:lnTo>
                    <a:pt x="837946" y="425323"/>
                  </a:lnTo>
                  <a:cubicBezTo>
                    <a:pt x="837946" y="197485"/>
                    <a:pt x="653288" y="12700"/>
                    <a:pt x="425323" y="12700"/>
                  </a:cubicBezTo>
                  <a:cubicBezTo>
                    <a:pt x="421767" y="12700"/>
                    <a:pt x="418973" y="9906"/>
                    <a:pt x="418973" y="6350"/>
                  </a:cubicBezTo>
                  <a:lnTo>
                    <a:pt x="425323" y="6350"/>
                  </a:lnTo>
                  <a:lnTo>
                    <a:pt x="425323" y="12700"/>
                  </a:lnTo>
                  <a:cubicBezTo>
                    <a:pt x="197485" y="12700"/>
                    <a:pt x="12700" y="197485"/>
                    <a:pt x="12700" y="425323"/>
                  </a:cubicBezTo>
                  <a:close/>
                </a:path>
              </a:pathLst>
            </a:custGeom>
            <a:solidFill>
              <a:srgbClr val="CE9521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082501" y="6377509"/>
            <a:ext cx="418951" cy="485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 b="true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885653" y="6273105"/>
            <a:ext cx="6917531" cy="1445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Empowering Insights: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Business-friendly visuals foster data-driven decision-making across departments.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94341" y="2421136"/>
            <a:ext cx="3731121" cy="465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Future Enhancements: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9489579" y="3195637"/>
            <a:ext cx="1127075" cy="1685776"/>
            <a:chOff x="0" y="0"/>
            <a:chExt cx="1502767" cy="224770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6350" y="6350"/>
              <a:ext cx="1489964" cy="2234946"/>
            </a:xfrm>
            <a:custGeom>
              <a:avLst/>
              <a:gdLst/>
              <a:ahLst/>
              <a:cxnLst/>
              <a:rect r="r" b="b" t="t" l="l"/>
              <a:pathLst>
                <a:path h="2234946" w="1489964">
                  <a:moveTo>
                    <a:pt x="0" y="747141"/>
                  </a:moveTo>
                  <a:cubicBezTo>
                    <a:pt x="0" y="334518"/>
                    <a:pt x="333502" y="0"/>
                    <a:pt x="744982" y="0"/>
                  </a:cubicBezTo>
                  <a:cubicBezTo>
                    <a:pt x="1156462" y="0"/>
                    <a:pt x="1489964" y="334518"/>
                    <a:pt x="1489964" y="747141"/>
                  </a:cubicBezTo>
                  <a:lnTo>
                    <a:pt x="1489964" y="1487805"/>
                  </a:lnTo>
                  <a:cubicBezTo>
                    <a:pt x="1489964" y="1900428"/>
                    <a:pt x="1156462" y="2234946"/>
                    <a:pt x="744982" y="2234946"/>
                  </a:cubicBezTo>
                  <a:cubicBezTo>
                    <a:pt x="333502" y="2234946"/>
                    <a:pt x="0" y="1900555"/>
                    <a:pt x="0" y="1487805"/>
                  </a:cubicBezTo>
                  <a:close/>
                </a:path>
              </a:pathLst>
            </a:custGeom>
            <a:solidFill>
              <a:srgbClr val="626C3B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502664" cy="2247646"/>
            </a:xfrm>
            <a:custGeom>
              <a:avLst/>
              <a:gdLst/>
              <a:ahLst/>
              <a:cxnLst/>
              <a:rect r="r" b="b" t="t" l="l"/>
              <a:pathLst>
                <a:path h="2247646" w="1502664">
                  <a:moveTo>
                    <a:pt x="0" y="753491"/>
                  </a:moveTo>
                  <a:cubicBezTo>
                    <a:pt x="0" y="337312"/>
                    <a:pt x="336423" y="0"/>
                    <a:pt x="751332" y="0"/>
                  </a:cubicBezTo>
                  <a:cubicBezTo>
                    <a:pt x="753237" y="0"/>
                    <a:pt x="755142" y="889"/>
                    <a:pt x="756285" y="2413"/>
                  </a:cubicBezTo>
                  <a:lnTo>
                    <a:pt x="751332" y="6350"/>
                  </a:lnTo>
                  <a:lnTo>
                    <a:pt x="751332" y="0"/>
                  </a:lnTo>
                  <a:lnTo>
                    <a:pt x="751332" y="6350"/>
                  </a:lnTo>
                  <a:lnTo>
                    <a:pt x="751332" y="0"/>
                  </a:lnTo>
                  <a:cubicBezTo>
                    <a:pt x="1166368" y="0"/>
                    <a:pt x="1502664" y="337312"/>
                    <a:pt x="1502664" y="753491"/>
                  </a:cubicBezTo>
                  <a:lnTo>
                    <a:pt x="1502664" y="1494155"/>
                  </a:lnTo>
                  <a:lnTo>
                    <a:pt x="1496314" y="1494155"/>
                  </a:lnTo>
                  <a:lnTo>
                    <a:pt x="1502664" y="1494155"/>
                  </a:lnTo>
                  <a:cubicBezTo>
                    <a:pt x="1502664" y="1910334"/>
                    <a:pt x="1166241" y="2247646"/>
                    <a:pt x="751332" y="2247646"/>
                  </a:cubicBezTo>
                  <a:lnTo>
                    <a:pt x="751332" y="2241296"/>
                  </a:lnTo>
                  <a:lnTo>
                    <a:pt x="751332" y="2234946"/>
                  </a:lnTo>
                  <a:lnTo>
                    <a:pt x="751332" y="2241296"/>
                  </a:lnTo>
                  <a:lnTo>
                    <a:pt x="751332" y="2247646"/>
                  </a:lnTo>
                  <a:cubicBezTo>
                    <a:pt x="336423" y="2247646"/>
                    <a:pt x="0" y="1910334"/>
                    <a:pt x="0" y="1494155"/>
                  </a:cubicBezTo>
                  <a:lnTo>
                    <a:pt x="0" y="753491"/>
                  </a:lnTo>
                  <a:lnTo>
                    <a:pt x="6350" y="753491"/>
                  </a:lnTo>
                  <a:lnTo>
                    <a:pt x="0" y="753491"/>
                  </a:lnTo>
                  <a:moveTo>
                    <a:pt x="12700" y="753491"/>
                  </a:moveTo>
                  <a:lnTo>
                    <a:pt x="12700" y="1494155"/>
                  </a:lnTo>
                  <a:lnTo>
                    <a:pt x="6350" y="1494155"/>
                  </a:lnTo>
                  <a:lnTo>
                    <a:pt x="12700" y="1494155"/>
                  </a:lnTo>
                  <a:cubicBezTo>
                    <a:pt x="12700" y="1903349"/>
                    <a:pt x="343408" y="2234946"/>
                    <a:pt x="751332" y="2234946"/>
                  </a:cubicBezTo>
                  <a:cubicBezTo>
                    <a:pt x="754888" y="2234946"/>
                    <a:pt x="757682" y="2237740"/>
                    <a:pt x="757682" y="2241296"/>
                  </a:cubicBezTo>
                  <a:cubicBezTo>
                    <a:pt x="757682" y="2244852"/>
                    <a:pt x="754888" y="2247646"/>
                    <a:pt x="751332" y="2247646"/>
                  </a:cubicBezTo>
                  <a:cubicBezTo>
                    <a:pt x="747776" y="2247646"/>
                    <a:pt x="744982" y="2244852"/>
                    <a:pt x="744982" y="2241296"/>
                  </a:cubicBezTo>
                  <a:cubicBezTo>
                    <a:pt x="744982" y="2237740"/>
                    <a:pt x="747776" y="2234946"/>
                    <a:pt x="751332" y="2234946"/>
                  </a:cubicBezTo>
                  <a:cubicBezTo>
                    <a:pt x="1159256" y="2234946"/>
                    <a:pt x="1489964" y="1903349"/>
                    <a:pt x="1489964" y="1494155"/>
                  </a:cubicBezTo>
                  <a:lnTo>
                    <a:pt x="1489964" y="753491"/>
                  </a:lnTo>
                  <a:lnTo>
                    <a:pt x="1496314" y="753491"/>
                  </a:lnTo>
                  <a:lnTo>
                    <a:pt x="1489964" y="753491"/>
                  </a:lnTo>
                  <a:cubicBezTo>
                    <a:pt x="1490091" y="344297"/>
                    <a:pt x="1159383" y="12700"/>
                    <a:pt x="751332" y="12700"/>
                  </a:cubicBezTo>
                  <a:cubicBezTo>
                    <a:pt x="749427" y="12700"/>
                    <a:pt x="747522" y="11811"/>
                    <a:pt x="746379" y="10287"/>
                  </a:cubicBezTo>
                  <a:lnTo>
                    <a:pt x="751332" y="6350"/>
                  </a:lnTo>
                  <a:lnTo>
                    <a:pt x="751332" y="12700"/>
                  </a:lnTo>
                  <a:cubicBezTo>
                    <a:pt x="343408" y="12700"/>
                    <a:pt x="12700" y="344297"/>
                    <a:pt x="12700" y="753491"/>
                  </a:cubicBezTo>
                  <a:close/>
                </a:path>
              </a:pathLst>
            </a:custGeom>
            <a:solidFill>
              <a:srgbClr val="7B8554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9843641" y="3814762"/>
            <a:ext cx="418951" cy="485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32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891242" y="3374975"/>
            <a:ext cx="6428482" cy="998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Email Campaign Integration: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Automate targeted email campaigns based on churn predictions.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9489579" y="5081290"/>
            <a:ext cx="1127075" cy="1909019"/>
            <a:chOff x="0" y="0"/>
            <a:chExt cx="1502767" cy="254535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6350" y="6350"/>
              <a:ext cx="1489964" cy="2532634"/>
            </a:xfrm>
            <a:custGeom>
              <a:avLst/>
              <a:gdLst/>
              <a:ahLst/>
              <a:cxnLst/>
              <a:rect r="r" b="b" t="t" l="l"/>
              <a:pathLst>
                <a:path h="2532634" w="1489964">
                  <a:moveTo>
                    <a:pt x="0" y="747649"/>
                  </a:moveTo>
                  <a:cubicBezTo>
                    <a:pt x="0" y="334772"/>
                    <a:pt x="333502" y="0"/>
                    <a:pt x="744982" y="0"/>
                  </a:cubicBezTo>
                  <a:cubicBezTo>
                    <a:pt x="1156462" y="0"/>
                    <a:pt x="1489964" y="334772"/>
                    <a:pt x="1489964" y="747649"/>
                  </a:cubicBezTo>
                  <a:lnTo>
                    <a:pt x="1489964" y="1784985"/>
                  </a:lnTo>
                  <a:cubicBezTo>
                    <a:pt x="1489964" y="2197862"/>
                    <a:pt x="1156462" y="2532634"/>
                    <a:pt x="744982" y="2532634"/>
                  </a:cubicBezTo>
                  <a:cubicBezTo>
                    <a:pt x="333502" y="2532634"/>
                    <a:pt x="0" y="2197989"/>
                    <a:pt x="0" y="1784985"/>
                  </a:cubicBezTo>
                  <a:close/>
                </a:path>
              </a:pathLst>
            </a:custGeom>
            <a:solidFill>
              <a:srgbClr val="83792E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502664" cy="2545334"/>
            </a:xfrm>
            <a:custGeom>
              <a:avLst/>
              <a:gdLst/>
              <a:ahLst/>
              <a:cxnLst/>
              <a:rect r="r" b="b" t="t" l="l"/>
              <a:pathLst>
                <a:path h="2545334" w="1502664">
                  <a:moveTo>
                    <a:pt x="0" y="753999"/>
                  </a:moveTo>
                  <a:cubicBezTo>
                    <a:pt x="0" y="337566"/>
                    <a:pt x="336423" y="0"/>
                    <a:pt x="751332" y="0"/>
                  </a:cubicBezTo>
                  <a:cubicBezTo>
                    <a:pt x="753237" y="0"/>
                    <a:pt x="755142" y="889"/>
                    <a:pt x="756285" y="2413"/>
                  </a:cubicBezTo>
                  <a:lnTo>
                    <a:pt x="751332" y="6350"/>
                  </a:lnTo>
                  <a:lnTo>
                    <a:pt x="751332" y="0"/>
                  </a:lnTo>
                  <a:lnTo>
                    <a:pt x="751332" y="6350"/>
                  </a:lnTo>
                  <a:lnTo>
                    <a:pt x="751332" y="0"/>
                  </a:lnTo>
                  <a:cubicBezTo>
                    <a:pt x="1166368" y="0"/>
                    <a:pt x="1502664" y="337566"/>
                    <a:pt x="1502664" y="753999"/>
                  </a:cubicBezTo>
                  <a:lnTo>
                    <a:pt x="1502664" y="1791335"/>
                  </a:lnTo>
                  <a:lnTo>
                    <a:pt x="1496314" y="1791335"/>
                  </a:lnTo>
                  <a:lnTo>
                    <a:pt x="1502664" y="1791335"/>
                  </a:lnTo>
                  <a:cubicBezTo>
                    <a:pt x="1502664" y="2207768"/>
                    <a:pt x="1166241" y="2545334"/>
                    <a:pt x="751332" y="2545334"/>
                  </a:cubicBezTo>
                  <a:lnTo>
                    <a:pt x="751332" y="2538984"/>
                  </a:lnTo>
                  <a:lnTo>
                    <a:pt x="751332" y="2532634"/>
                  </a:lnTo>
                  <a:lnTo>
                    <a:pt x="751332" y="2538984"/>
                  </a:lnTo>
                  <a:lnTo>
                    <a:pt x="751332" y="2545334"/>
                  </a:lnTo>
                  <a:cubicBezTo>
                    <a:pt x="336423" y="2545334"/>
                    <a:pt x="0" y="2207768"/>
                    <a:pt x="0" y="1791335"/>
                  </a:cubicBezTo>
                  <a:lnTo>
                    <a:pt x="0" y="753999"/>
                  </a:lnTo>
                  <a:lnTo>
                    <a:pt x="6350" y="753999"/>
                  </a:lnTo>
                  <a:lnTo>
                    <a:pt x="0" y="753999"/>
                  </a:lnTo>
                  <a:moveTo>
                    <a:pt x="12700" y="753999"/>
                  </a:moveTo>
                  <a:lnTo>
                    <a:pt x="12700" y="1791335"/>
                  </a:lnTo>
                  <a:lnTo>
                    <a:pt x="6350" y="1791335"/>
                  </a:lnTo>
                  <a:lnTo>
                    <a:pt x="12700" y="1791335"/>
                  </a:lnTo>
                  <a:cubicBezTo>
                    <a:pt x="12700" y="2200783"/>
                    <a:pt x="343408" y="2532634"/>
                    <a:pt x="751332" y="2532634"/>
                  </a:cubicBezTo>
                  <a:cubicBezTo>
                    <a:pt x="754888" y="2532634"/>
                    <a:pt x="757682" y="2535428"/>
                    <a:pt x="757682" y="2538984"/>
                  </a:cubicBezTo>
                  <a:cubicBezTo>
                    <a:pt x="757682" y="2542540"/>
                    <a:pt x="754888" y="2545334"/>
                    <a:pt x="751332" y="2545334"/>
                  </a:cubicBezTo>
                  <a:cubicBezTo>
                    <a:pt x="747776" y="2545334"/>
                    <a:pt x="744982" y="2542540"/>
                    <a:pt x="744982" y="2538984"/>
                  </a:cubicBezTo>
                  <a:cubicBezTo>
                    <a:pt x="744982" y="2535428"/>
                    <a:pt x="747776" y="2532634"/>
                    <a:pt x="751332" y="2532634"/>
                  </a:cubicBezTo>
                  <a:cubicBezTo>
                    <a:pt x="1159256" y="2532634"/>
                    <a:pt x="1489964" y="2200783"/>
                    <a:pt x="1489964" y="1791335"/>
                  </a:cubicBezTo>
                  <a:lnTo>
                    <a:pt x="1489964" y="753999"/>
                  </a:lnTo>
                  <a:lnTo>
                    <a:pt x="1496314" y="753999"/>
                  </a:lnTo>
                  <a:lnTo>
                    <a:pt x="1489964" y="753999"/>
                  </a:lnTo>
                  <a:cubicBezTo>
                    <a:pt x="1490091" y="344551"/>
                    <a:pt x="1159383" y="12700"/>
                    <a:pt x="751332" y="12700"/>
                  </a:cubicBezTo>
                  <a:cubicBezTo>
                    <a:pt x="749427" y="12700"/>
                    <a:pt x="747522" y="11811"/>
                    <a:pt x="746379" y="10287"/>
                  </a:cubicBezTo>
                  <a:lnTo>
                    <a:pt x="751332" y="6350"/>
                  </a:lnTo>
                  <a:lnTo>
                    <a:pt x="751332" y="12700"/>
                  </a:lnTo>
                  <a:cubicBezTo>
                    <a:pt x="343408" y="12700"/>
                    <a:pt x="12700" y="344551"/>
                    <a:pt x="12700" y="753999"/>
                  </a:cubicBezTo>
                  <a:close/>
                </a:path>
              </a:pathLst>
            </a:custGeom>
            <a:solidFill>
              <a:srgbClr val="9C9247"/>
            </a:solid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9843641" y="5812036"/>
            <a:ext cx="418951" cy="485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32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891242" y="5260627"/>
            <a:ext cx="6428482" cy="1445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Cloud API Deployment: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Develop a scalable API for real-time churn prediction in cloud environments.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9489579" y="7190185"/>
            <a:ext cx="1127075" cy="1909019"/>
            <a:chOff x="0" y="0"/>
            <a:chExt cx="1502767" cy="254535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6350" y="6350"/>
              <a:ext cx="1489964" cy="2532634"/>
            </a:xfrm>
            <a:custGeom>
              <a:avLst/>
              <a:gdLst/>
              <a:ahLst/>
              <a:cxnLst/>
              <a:rect r="r" b="b" t="t" l="l"/>
              <a:pathLst>
                <a:path h="2532634" w="1489964">
                  <a:moveTo>
                    <a:pt x="0" y="747649"/>
                  </a:moveTo>
                  <a:cubicBezTo>
                    <a:pt x="0" y="334772"/>
                    <a:pt x="333502" y="0"/>
                    <a:pt x="744982" y="0"/>
                  </a:cubicBezTo>
                  <a:cubicBezTo>
                    <a:pt x="1156462" y="0"/>
                    <a:pt x="1489964" y="334772"/>
                    <a:pt x="1489964" y="747649"/>
                  </a:cubicBezTo>
                  <a:lnTo>
                    <a:pt x="1489964" y="1784985"/>
                  </a:lnTo>
                  <a:cubicBezTo>
                    <a:pt x="1489964" y="2197862"/>
                    <a:pt x="1156462" y="2532634"/>
                    <a:pt x="744982" y="2532634"/>
                  </a:cubicBezTo>
                  <a:cubicBezTo>
                    <a:pt x="333502" y="2532634"/>
                    <a:pt x="0" y="2197989"/>
                    <a:pt x="0" y="1784985"/>
                  </a:cubicBezTo>
                  <a:close/>
                </a:path>
              </a:pathLst>
            </a:custGeom>
            <a:solidFill>
              <a:srgbClr val="E8AF3B"/>
            </a:solid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502664" cy="2545334"/>
            </a:xfrm>
            <a:custGeom>
              <a:avLst/>
              <a:gdLst/>
              <a:ahLst/>
              <a:cxnLst/>
              <a:rect r="r" b="b" t="t" l="l"/>
              <a:pathLst>
                <a:path h="2545334" w="1502664">
                  <a:moveTo>
                    <a:pt x="0" y="753999"/>
                  </a:moveTo>
                  <a:cubicBezTo>
                    <a:pt x="0" y="337566"/>
                    <a:pt x="336423" y="0"/>
                    <a:pt x="751332" y="0"/>
                  </a:cubicBezTo>
                  <a:cubicBezTo>
                    <a:pt x="753237" y="0"/>
                    <a:pt x="755142" y="889"/>
                    <a:pt x="756285" y="2413"/>
                  </a:cubicBezTo>
                  <a:lnTo>
                    <a:pt x="751332" y="6350"/>
                  </a:lnTo>
                  <a:lnTo>
                    <a:pt x="751332" y="0"/>
                  </a:lnTo>
                  <a:lnTo>
                    <a:pt x="751332" y="6350"/>
                  </a:lnTo>
                  <a:lnTo>
                    <a:pt x="751332" y="0"/>
                  </a:lnTo>
                  <a:cubicBezTo>
                    <a:pt x="1166368" y="0"/>
                    <a:pt x="1502664" y="337566"/>
                    <a:pt x="1502664" y="753999"/>
                  </a:cubicBezTo>
                  <a:lnTo>
                    <a:pt x="1502664" y="1791335"/>
                  </a:lnTo>
                  <a:lnTo>
                    <a:pt x="1496314" y="1791335"/>
                  </a:lnTo>
                  <a:lnTo>
                    <a:pt x="1502664" y="1791335"/>
                  </a:lnTo>
                  <a:cubicBezTo>
                    <a:pt x="1502664" y="2207768"/>
                    <a:pt x="1166241" y="2545334"/>
                    <a:pt x="751332" y="2545334"/>
                  </a:cubicBezTo>
                  <a:lnTo>
                    <a:pt x="751332" y="2538984"/>
                  </a:lnTo>
                  <a:lnTo>
                    <a:pt x="751332" y="2532634"/>
                  </a:lnTo>
                  <a:lnTo>
                    <a:pt x="751332" y="2538984"/>
                  </a:lnTo>
                  <a:lnTo>
                    <a:pt x="751332" y="2545334"/>
                  </a:lnTo>
                  <a:cubicBezTo>
                    <a:pt x="336423" y="2545334"/>
                    <a:pt x="0" y="2207768"/>
                    <a:pt x="0" y="1791335"/>
                  </a:cubicBezTo>
                  <a:lnTo>
                    <a:pt x="0" y="753999"/>
                  </a:lnTo>
                  <a:lnTo>
                    <a:pt x="6350" y="753999"/>
                  </a:lnTo>
                  <a:lnTo>
                    <a:pt x="0" y="753999"/>
                  </a:lnTo>
                  <a:moveTo>
                    <a:pt x="12700" y="753999"/>
                  </a:moveTo>
                  <a:lnTo>
                    <a:pt x="12700" y="1791335"/>
                  </a:lnTo>
                  <a:lnTo>
                    <a:pt x="6350" y="1791335"/>
                  </a:lnTo>
                  <a:lnTo>
                    <a:pt x="12700" y="1791335"/>
                  </a:lnTo>
                  <a:cubicBezTo>
                    <a:pt x="12700" y="2200783"/>
                    <a:pt x="343408" y="2532634"/>
                    <a:pt x="751332" y="2532634"/>
                  </a:cubicBezTo>
                  <a:cubicBezTo>
                    <a:pt x="754888" y="2532634"/>
                    <a:pt x="757682" y="2535428"/>
                    <a:pt x="757682" y="2538984"/>
                  </a:cubicBezTo>
                  <a:cubicBezTo>
                    <a:pt x="757682" y="2542540"/>
                    <a:pt x="754888" y="2545334"/>
                    <a:pt x="751332" y="2545334"/>
                  </a:cubicBezTo>
                  <a:cubicBezTo>
                    <a:pt x="747776" y="2545334"/>
                    <a:pt x="744982" y="2542540"/>
                    <a:pt x="744982" y="2538984"/>
                  </a:cubicBezTo>
                  <a:cubicBezTo>
                    <a:pt x="744982" y="2535428"/>
                    <a:pt x="747776" y="2532634"/>
                    <a:pt x="751332" y="2532634"/>
                  </a:cubicBezTo>
                  <a:cubicBezTo>
                    <a:pt x="1159256" y="2532634"/>
                    <a:pt x="1489964" y="2200783"/>
                    <a:pt x="1489964" y="1791335"/>
                  </a:cubicBezTo>
                  <a:lnTo>
                    <a:pt x="1489964" y="753999"/>
                  </a:lnTo>
                  <a:lnTo>
                    <a:pt x="1496314" y="753999"/>
                  </a:lnTo>
                  <a:lnTo>
                    <a:pt x="1489964" y="753999"/>
                  </a:lnTo>
                  <a:cubicBezTo>
                    <a:pt x="1490091" y="344551"/>
                    <a:pt x="1159383" y="12700"/>
                    <a:pt x="751332" y="12700"/>
                  </a:cubicBezTo>
                  <a:cubicBezTo>
                    <a:pt x="749427" y="12700"/>
                    <a:pt x="747522" y="11811"/>
                    <a:pt x="746379" y="10287"/>
                  </a:cubicBezTo>
                  <a:lnTo>
                    <a:pt x="751332" y="6350"/>
                  </a:lnTo>
                  <a:lnTo>
                    <a:pt x="751332" y="12700"/>
                  </a:lnTo>
                  <a:cubicBezTo>
                    <a:pt x="343408" y="12700"/>
                    <a:pt x="12700" y="344551"/>
                    <a:pt x="12700" y="753999"/>
                  </a:cubicBezTo>
                  <a:close/>
                </a:path>
              </a:pathLst>
            </a:custGeom>
            <a:solidFill>
              <a:srgbClr val="CE9521"/>
            </a:solidFill>
          </p:spPr>
        </p:sp>
      </p:grpSp>
      <p:sp>
        <p:nvSpPr>
          <p:cNvPr name="TextBox 37" id="37"/>
          <p:cNvSpPr txBox="true"/>
          <p:nvPr/>
        </p:nvSpPr>
        <p:spPr>
          <a:xfrm rot="0">
            <a:off x="9843641" y="7920930"/>
            <a:ext cx="418951" cy="485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3250" b="true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891242" y="7369523"/>
            <a:ext cx="6428482" cy="1445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b="true">
                <a:solidFill>
                  <a:srgbClr val="403011"/>
                </a:solidFill>
                <a:latin typeface="Arimo Bold"/>
                <a:ea typeface="Arimo Bold"/>
                <a:cs typeface="Arimo Bold"/>
                <a:sym typeface="Arimo Bold"/>
              </a:rPr>
              <a:t>Alternative Models:</a:t>
            </a:r>
            <a:r>
              <a:rPr lang="en-US" sz="2187">
                <a:solidFill>
                  <a:srgbClr val="403011"/>
                </a:solidFill>
                <a:latin typeface="Arimo"/>
                <a:ea typeface="Arimo"/>
                <a:cs typeface="Arimo"/>
                <a:sym typeface="Arimo"/>
              </a:rPr>
              <a:t> Explore DBSCAN or Random Forest for potentially higher accuracy and different clustering patterns.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DAGvGcg2d74</dc:identifier>
  <dcterms:modified xsi:type="dcterms:W3CDTF">2011-08-01T06:04:30Z</dcterms:modified>
  <cp:revision>1</cp:revision>
  <dc:title>Customer-Segmentation-and-Churn-Prediction.pptx</dc:title>
</cp:coreProperties>
</file>

<file path=docProps/thumbnail.jpeg>
</file>